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5" r:id="rId9"/>
    <p:sldId id="264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56" autoAdjust="0"/>
  </p:normalViewPr>
  <p:slideViewPr>
    <p:cSldViewPr>
      <p:cViewPr varScale="1">
        <p:scale>
          <a:sx n="64" d="100"/>
          <a:sy n="64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44D93-D5FC-4195-9A03-FD4DFD24302B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A0CC1-D385-4169-93D9-63AF32C17C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66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0CC1-D385-4169-93D9-63AF32C17C3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66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BD30-B30B-4343-902E-13D62C1AA76A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0BC6-7B6F-4486-8148-00F3870BA0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270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BD30-B30B-4343-902E-13D62C1AA76A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0BC6-7B6F-4486-8148-00F3870BA0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60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BD30-B30B-4343-902E-13D62C1AA76A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0BC6-7B6F-4486-8148-00F3870BA0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139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BD30-B30B-4343-902E-13D62C1AA76A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0BC6-7B6F-4486-8148-00F3870BA0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062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BD30-B30B-4343-902E-13D62C1AA76A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0BC6-7B6F-4486-8148-00F3870BA0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99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BD30-B30B-4343-902E-13D62C1AA76A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0BC6-7B6F-4486-8148-00F3870BA0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63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BD30-B30B-4343-902E-13D62C1AA76A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0BC6-7B6F-4486-8148-00F3870BA0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611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BD30-B30B-4343-902E-13D62C1AA76A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0BC6-7B6F-4486-8148-00F3870BA0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428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BD30-B30B-4343-902E-13D62C1AA76A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0BC6-7B6F-4486-8148-00F3870BA0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01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BD30-B30B-4343-902E-13D62C1AA76A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0BC6-7B6F-4486-8148-00F3870BA0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700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BD30-B30B-4343-902E-13D62C1AA76A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0BC6-7B6F-4486-8148-00F3870BA0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48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1BD30-B30B-4343-902E-13D62C1AA76A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E0BC6-7B6F-4486-8148-00F3870BA0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205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9/92/Methane-2D-stereo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1441450" y="333375"/>
            <a:ext cx="7702550" cy="2303463"/>
          </a:xfrm>
        </p:spPr>
        <p:txBody>
          <a:bodyPr/>
          <a:lstStyle/>
          <a:p>
            <a:r>
              <a:rPr lang="hu-HU" dirty="0" err="1" smtClean="0"/>
              <a:t>Alkánok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Metán</a:t>
            </a:r>
            <a:endParaRPr lang="hu-HU" dirty="0"/>
          </a:p>
        </p:txBody>
      </p:sp>
      <p:pic>
        <p:nvPicPr>
          <p:cNvPr id="4" name="Picture 5" descr="Fájl:Methane-2D-stereo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4106"/>
            <a:ext cx="3203054" cy="344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0" t="37898" r="48239" b="9920"/>
          <a:stretch/>
        </p:blipFill>
        <p:spPr bwMode="auto">
          <a:xfrm>
            <a:off x="107504" y="3040743"/>
            <a:ext cx="4223658" cy="381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11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      Etán</a:t>
            </a:r>
          </a:p>
          <a:p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7413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t="51690" r="46890" b="28433"/>
          <a:stretch/>
        </p:blipFill>
        <p:spPr bwMode="auto">
          <a:xfrm>
            <a:off x="827584" y="2564904"/>
            <a:ext cx="807305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8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332656"/>
            <a:ext cx="8144073" cy="560935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2100" b="1" u="sng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800" dirty="0" smtClean="0"/>
              <a:t>Az </a:t>
            </a:r>
            <a:r>
              <a:rPr lang="hu-HU" altLang="hu-HU" sz="2800" b="1" dirty="0" smtClean="0"/>
              <a:t>etán</a:t>
            </a:r>
            <a:r>
              <a:rPr lang="hu-HU" altLang="hu-HU" sz="2800" dirty="0" smtClean="0"/>
              <a:t> (C</a:t>
            </a:r>
            <a:r>
              <a:rPr lang="hu-HU" altLang="hu-HU" sz="2800" baseline="-25000" dirty="0" smtClean="0"/>
              <a:t>2</a:t>
            </a:r>
            <a:r>
              <a:rPr lang="hu-HU" altLang="hu-HU" sz="2800" dirty="0" smtClean="0"/>
              <a:t>H</a:t>
            </a:r>
            <a:r>
              <a:rPr lang="hu-HU" altLang="hu-HU" sz="2800" baseline="-25000" dirty="0" smtClean="0"/>
              <a:t>6</a:t>
            </a:r>
            <a:r>
              <a:rPr lang="hu-HU" altLang="hu-HU" sz="2800" dirty="0" smtClean="0"/>
              <a:t>) az egyetlen két szénatomos </a:t>
            </a:r>
            <a:r>
              <a:rPr lang="hu-HU" altLang="hu-HU" sz="2800" dirty="0" err="1" smtClean="0"/>
              <a:t>alkán</a:t>
            </a:r>
            <a:r>
              <a:rPr lang="hu-HU" altLang="hu-HU" sz="28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 dirty="0" smtClean="0"/>
              <a:t>Szobahőmérsékleten színtelen, szagtalan gáz</a:t>
            </a:r>
            <a:r>
              <a:rPr lang="hu-HU" altLang="hu-HU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 dirty="0" smtClean="0"/>
              <a:t>Olvadás és forráspontja alacsony.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 dirty="0" smtClean="0"/>
              <a:t>Vízben nem oldódik, mert apoláris.</a:t>
            </a:r>
            <a:endParaRPr lang="hu-HU" altLang="hu-HU" sz="2800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800" dirty="0" smtClean="0"/>
              <a:t>Ipari méretben földgázból nyerik és a </a:t>
            </a:r>
            <a:r>
              <a:rPr lang="hu-HU" altLang="hu-HU" sz="2800" dirty="0" err="1" smtClean="0"/>
              <a:t>kőolajfinomítás</a:t>
            </a:r>
            <a:r>
              <a:rPr lang="hu-HU" altLang="hu-HU" sz="2800" dirty="0" smtClean="0"/>
              <a:t> mellékterméke is. </a:t>
            </a:r>
            <a:endParaRPr lang="hu-HU" altLang="hu-HU" sz="2800" dirty="0" smtClean="0"/>
          </a:p>
          <a:p>
            <a:pPr eaLnBrk="1" hangingPunct="1">
              <a:lnSpc>
                <a:spcPct val="90000"/>
              </a:lnSpc>
            </a:pPr>
            <a:endParaRPr lang="hu-HU" altLang="hu-HU" sz="2800" dirty="0"/>
          </a:p>
          <a:p>
            <a:pPr eaLnBrk="1" hangingPunct="1">
              <a:lnSpc>
                <a:spcPct val="90000"/>
              </a:lnSpc>
            </a:pPr>
            <a:endParaRPr lang="hu-HU" altLang="hu-HU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u-HU" altLang="hu-HU" sz="2800" dirty="0" smtClean="0"/>
              <a:t>Égése:</a:t>
            </a:r>
            <a:endParaRPr lang="hu-HU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37963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59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333375"/>
            <a:ext cx="8104956" cy="5178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b="1" u="sng" dirty="0" smtClean="0"/>
              <a:t>Metán:</a:t>
            </a:r>
          </a:p>
          <a:p>
            <a:pPr eaLnBrk="1" hangingPunct="1"/>
            <a:r>
              <a:rPr lang="hu-HU" altLang="hu-HU" sz="2800" dirty="0"/>
              <a:t>A</a:t>
            </a:r>
            <a:r>
              <a:rPr lang="hu-HU" altLang="hu-HU" sz="2800" dirty="0" smtClean="0"/>
              <a:t>z </a:t>
            </a:r>
            <a:r>
              <a:rPr lang="hu-HU" altLang="hu-HU" sz="2800" dirty="0" smtClean="0"/>
              <a:t>alkánok (paraffinok) homológ sorának első tagja. </a:t>
            </a:r>
          </a:p>
          <a:p>
            <a:pPr eaLnBrk="1" hangingPunct="1"/>
            <a:r>
              <a:rPr lang="hu-HU" altLang="hu-HU" sz="2800" dirty="0" smtClean="0"/>
              <a:t>Összegképlete CH</a:t>
            </a:r>
            <a:r>
              <a:rPr lang="hu-HU" altLang="hu-HU" sz="2800" baseline="-25000" dirty="0" smtClean="0"/>
              <a:t>4</a:t>
            </a:r>
            <a:r>
              <a:rPr lang="hu-HU" altLang="hu-HU" sz="2800" dirty="0" smtClean="0"/>
              <a:t>, </a:t>
            </a:r>
          </a:p>
          <a:p>
            <a:pPr eaLnBrk="1" hangingPunct="1"/>
            <a:r>
              <a:rPr lang="hu-HU" altLang="hu-HU" sz="2800" dirty="0" smtClean="0"/>
              <a:t>Szerkezete: a központi atom, a C atom körül a </a:t>
            </a:r>
            <a:r>
              <a:rPr lang="hu-HU" altLang="hu-HU" sz="2800" dirty="0" err="1" smtClean="0"/>
              <a:t>ligandumok</a:t>
            </a:r>
            <a:r>
              <a:rPr lang="hu-HU" altLang="hu-HU" sz="2800" dirty="0" smtClean="0"/>
              <a:t>, </a:t>
            </a:r>
            <a:r>
              <a:rPr lang="hu-HU" altLang="hu-HU" sz="2800" dirty="0" err="1" smtClean="0"/>
              <a:t>a</a:t>
            </a:r>
            <a:r>
              <a:rPr lang="hu-HU" altLang="hu-HU" sz="2800" dirty="0" smtClean="0"/>
              <a:t> H atomok tetraéderesen helyezkednek el. </a:t>
            </a:r>
          </a:p>
          <a:p>
            <a:pPr eaLnBrk="1" hangingPunct="1"/>
            <a:r>
              <a:rPr lang="hu-HU" altLang="hu-HU" sz="2800" dirty="0" smtClean="0"/>
              <a:t>A C-H kötésszög 109,5 fokos</a:t>
            </a:r>
            <a:r>
              <a:rPr lang="hu-HU" altLang="hu-HU" sz="2800" dirty="0" smtClean="0"/>
              <a:t>.</a:t>
            </a:r>
          </a:p>
          <a:p>
            <a:pPr eaLnBrk="1" hangingPunct="1"/>
            <a:r>
              <a:rPr lang="hu-HU" altLang="hu-HU" sz="2800" dirty="0" smtClean="0"/>
              <a:t> </a:t>
            </a:r>
            <a:r>
              <a:rPr lang="hu-HU" altLang="hu-HU" sz="2800" dirty="0" smtClean="0"/>
              <a:t>A molekulában </a:t>
            </a:r>
            <a:endParaRPr lang="hu-HU" altLang="hu-HU" sz="2800" dirty="0" smtClean="0"/>
          </a:p>
          <a:p>
            <a:pPr marL="0" indent="0" eaLnBrk="1" hangingPunct="1">
              <a:buNone/>
            </a:pPr>
            <a:r>
              <a:rPr lang="hu-HU" altLang="hu-HU" sz="2800" dirty="0"/>
              <a:t> </a:t>
            </a:r>
            <a:r>
              <a:rPr lang="hu-HU" altLang="hu-HU" sz="2800" dirty="0" smtClean="0"/>
              <a:t>   </a:t>
            </a:r>
            <a:r>
              <a:rPr lang="hu-HU" altLang="hu-HU" sz="2800" dirty="0" smtClean="0"/>
              <a:t>4 </a:t>
            </a:r>
            <a:r>
              <a:rPr lang="hu-HU" altLang="hu-HU" sz="2800" dirty="0" smtClean="0"/>
              <a:t>szigma-kötés található</a:t>
            </a:r>
            <a:r>
              <a:rPr lang="hu-HU" altLang="hu-HU" dirty="0" smtClean="0"/>
              <a:t>. </a:t>
            </a:r>
            <a:endParaRPr lang="hu-HU" altLang="hu-HU" dirty="0" smtClean="0"/>
          </a:p>
          <a:p>
            <a:pPr eaLnBrk="1" hangingPunct="1"/>
            <a:endParaRPr lang="hu-HU" altLang="hu-HU" dirty="0" smtClean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0" t="2934" r="2814" b="22737"/>
          <a:stretch/>
        </p:blipFill>
        <p:spPr bwMode="auto">
          <a:xfrm>
            <a:off x="5148064" y="2852936"/>
            <a:ext cx="3270143" cy="368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404813"/>
            <a:ext cx="8288337" cy="553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altLang="hu-HU" sz="2800" b="1" dirty="0" smtClean="0"/>
              <a:t>Fizikai tulajdonságai</a:t>
            </a:r>
            <a:r>
              <a:rPr lang="hu-HU" altLang="hu-HU" sz="2800" dirty="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altLang="hu-HU" sz="2500" dirty="0" smtClean="0"/>
          </a:p>
          <a:p>
            <a:r>
              <a:rPr lang="hu-HU" sz="2800" dirty="0" smtClean="0"/>
              <a:t>A metán standard nyomáson, 25 </a:t>
            </a:r>
            <a:r>
              <a:rPr lang="hu-HU" sz="2800" dirty="0" err="1" smtClean="0"/>
              <a:t>°C-on</a:t>
            </a:r>
            <a:r>
              <a:rPr lang="hu-HU" sz="2800" dirty="0" smtClean="0"/>
              <a:t> színtelen, szagtalan, a levegőnél kisebb sűrűségű, vízben gyakorlatilag </a:t>
            </a:r>
            <a:r>
              <a:rPr lang="hu-HU" sz="2800" dirty="0" smtClean="0"/>
              <a:t>oldhatatlan, mert</a:t>
            </a:r>
            <a:r>
              <a:rPr lang="hu-HU" sz="2800" dirty="0"/>
              <a:t> </a:t>
            </a:r>
            <a:r>
              <a:rPr lang="hu-HU" sz="2800" dirty="0"/>
              <a:t> </a:t>
            </a:r>
            <a:r>
              <a:rPr lang="hu-HU" sz="2800" dirty="0" smtClean="0"/>
              <a:t>a</a:t>
            </a:r>
            <a:r>
              <a:rPr lang="hu-HU" altLang="hu-HU" sz="2800" dirty="0" smtClean="0"/>
              <a:t> </a:t>
            </a:r>
            <a:r>
              <a:rPr lang="hu-HU" altLang="hu-HU" sz="2800" dirty="0" smtClean="0"/>
              <a:t>metán apoláris molekula.</a:t>
            </a:r>
          </a:p>
          <a:p>
            <a:pPr eaLnBrk="1" hangingPunct="1"/>
            <a:r>
              <a:rPr lang="hu-HU" altLang="hu-HU" sz="2800" dirty="0" smtClean="0"/>
              <a:t>Molekularácsban kristályosodik, halmazában gyenge diszperziós kölcsönhatások lépnek fel</a:t>
            </a:r>
            <a:r>
              <a:rPr lang="hu-HU" altLang="hu-HU" sz="2800" dirty="0" smtClean="0"/>
              <a:t>.</a:t>
            </a:r>
            <a:endParaRPr lang="hu-HU" altLang="hu-HU" sz="2800" dirty="0" smtClean="0"/>
          </a:p>
          <a:p>
            <a:pPr eaLnBrk="1" hangingPunct="1"/>
            <a:r>
              <a:rPr lang="hu-HU" altLang="hu-HU" sz="2800" dirty="0" smtClean="0"/>
              <a:t>Levegőnél kisebb sűrűségű, </a:t>
            </a:r>
            <a:r>
              <a:rPr lang="hu-HU" altLang="hu-HU" sz="2800" dirty="0" smtClean="0"/>
              <a:t> M= 16g/mol, ezért </a:t>
            </a:r>
            <a:r>
              <a:rPr lang="hu-HU" altLang="hu-HU" sz="2800" dirty="0" smtClean="0"/>
              <a:t>felfelé száll, szájával lefelé fordított kémcsőben lehet felfogni. </a:t>
            </a:r>
          </a:p>
          <a:p>
            <a:pPr eaLnBrk="1" hangingPunct="1"/>
            <a:r>
              <a:rPr lang="hu-HU" altLang="hu-HU" sz="2800" dirty="0" smtClean="0"/>
              <a:t>Levegővel robbanóelegyet alkot (sújtólég).  </a:t>
            </a:r>
          </a:p>
        </p:txBody>
      </p:sp>
    </p:spTree>
    <p:extLst>
      <p:ext uri="{BB962C8B-B14F-4D97-AF65-F5344CB8AC3E}">
        <p14:creationId xmlns:p14="http://schemas.microsoft.com/office/powerpoint/2010/main" val="1122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70013" y="476250"/>
            <a:ext cx="7313612" cy="5465763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sz="2800" b="1" dirty="0" smtClean="0"/>
              <a:t>Kémiai reakciói</a:t>
            </a:r>
            <a:r>
              <a:rPr lang="hu-HU" altLang="hu-HU" sz="2800" dirty="0" smtClean="0"/>
              <a:t>:</a:t>
            </a:r>
          </a:p>
          <a:p>
            <a:pPr eaLnBrk="1" hangingPunct="1"/>
            <a:r>
              <a:rPr lang="hu-HU" altLang="hu-HU" sz="2800" dirty="0" smtClean="0"/>
              <a:t>Elégethető, égése </a:t>
            </a:r>
            <a:r>
              <a:rPr lang="hu-HU" altLang="hu-HU" sz="2800" dirty="0" smtClean="0"/>
              <a:t>tökéletes</a:t>
            </a:r>
          </a:p>
          <a:p>
            <a:pPr marL="0" indent="0" eaLnBrk="1" hangingPunct="1">
              <a:buNone/>
            </a:pPr>
            <a:r>
              <a:rPr lang="hu-HU" altLang="hu-HU" sz="2500" dirty="0"/>
              <a:t> </a:t>
            </a:r>
            <a:r>
              <a:rPr lang="hu-HU" altLang="hu-HU" sz="2500" dirty="0" smtClean="0"/>
              <a:t>     </a:t>
            </a:r>
            <a:r>
              <a:rPr lang="hu-HU" altLang="hu-HU" dirty="0" smtClean="0"/>
              <a:t>CH</a:t>
            </a:r>
            <a:r>
              <a:rPr lang="hu-HU" altLang="hu-HU" baseline="-25000" dirty="0" smtClean="0"/>
              <a:t>4</a:t>
            </a:r>
            <a:r>
              <a:rPr lang="hu-HU" altLang="hu-HU" dirty="0" smtClean="0"/>
              <a:t> </a:t>
            </a:r>
            <a:r>
              <a:rPr lang="hu-HU" altLang="hu-HU" dirty="0" smtClean="0"/>
              <a:t>+ 2O</a:t>
            </a:r>
            <a:r>
              <a:rPr lang="hu-HU" altLang="hu-HU" baseline="-25000" dirty="0" smtClean="0"/>
              <a:t>2</a:t>
            </a:r>
            <a:r>
              <a:rPr lang="hu-HU" altLang="hu-HU" dirty="0" smtClean="0"/>
              <a:t> = CO</a:t>
            </a:r>
            <a:r>
              <a:rPr lang="hu-HU" altLang="hu-HU" baseline="-25000" dirty="0" smtClean="0"/>
              <a:t>2</a:t>
            </a:r>
            <a:r>
              <a:rPr lang="hu-HU" altLang="hu-HU" dirty="0" smtClean="0"/>
              <a:t> + 2H</a:t>
            </a:r>
            <a:r>
              <a:rPr lang="hu-HU" altLang="hu-HU" baseline="-25000" dirty="0" smtClean="0"/>
              <a:t>2</a:t>
            </a:r>
            <a:r>
              <a:rPr lang="hu-HU" altLang="hu-HU" dirty="0" smtClean="0"/>
              <a:t>O</a:t>
            </a:r>
          </a:p>
          <a:p>
            <a:pPr eaLnBrk="1" hangingPunct="1"/>
            <a:r>
              <a:rPr lang="hu-HU" altLang="hu-HU" sz="2800" dirty="0" smtClean="0"/>
              <a:t>Szobahőmérsékleten n</a:t>
            </a:r>
            <a:r>
              <a:rPr lang="hu-HU" altLang="hu-HU" sz="2800" dirty="0" smtClean="0"/>
              <a:t>em </a:t>
            </a:r>
            <a:r>
              <a:rPr lang="hu-HU" altLang="hu-HU" sz="2800" dirty="0" smtClean="0"/>
              <a:t>reakcióképes vegyület, mivel </a:t>
            </a:r>
            <a:r>
              <a:rPr lang="hu-HU" altLang="hu-HU" sz="2800" dirty="0" smtClean="0"/>
              <a:t>csak egyszeres </a:t>
            </a:r>
            <a:r>
              <a:rPr lang="hu-HU" altLang="hu-HU" sz="2800" dirty="0" smtClean="0"/>
              <a:t> kötést tartalmaz. </a:t>
            </a:r>
            <a:endParaRPr lang="hu-HU" altLang="hu-HU" sz="2800" dirty="0" smtClean="0"/>
          </a:p>
          <a:p>
            <a:pPr eaLnBrk="1" hangingPunct="1"/>
            <a:r>
              <a:rPr lang="hu-HU" altLang="hu-HU" sz="2800" b="1" dirty="0" smtClean="0"/>
              <a:t>Jellemző reakciója a szubsztitúció.</a:t>
            </a:r>
          </a:p>
          <a:p>
            <a:pPr marL="0" indent="0" eaLnBrk="1" hangingPunct="1">
              <a:buNone/>
            </a:pPr>
            <a:r>
              <a:rPr lang="hu-HU" altLang="hu-HU" sz="2800" b="1" dirty="0"/>
              <a:t> </a:t>
            </a:r>
            <a:r>
              <a:rPr lang="hu-HU" altLang="hu-HU" sz="2800" b="1" dirty="0" smtClean="0"/>
              <a:t>    </a:t>
            </a:r>
            <a:r>
              <a:rPr lang="hu-HU" altLang="hu-HU" sz="2800" dirty="0" smtClean="0"/>
              <a:t>reakcióba </a:t>
            </a:r>
            <a:r>
              <a:rPr lang="hu-HU" altLang="hu-HU" sz="2800" dirty="0" err="1" smtClean="0"/>
              <a:t>pl.klórral</a:t>
            </a:r>
            <a:r>
              <a:rPr lang="hu-HU" altLang="hu-HU" sz="2800" dirty="0" smtClean="0"/>
              <a:t> </a:t>
            </a:r>
            <a:r>
              <a:rPr lang="hu-HU" altLang="hu-HU" sz="2800" dirty="0" smtClean="0"/>
              <a:t>nehezen vihető:</a:t>
            </a:r>
          </a:p>
          <a:p>
            <a:pPr marL="457200" lvl="1" indent="0" eaLnBrk="1" hangingPunct="1">
              <a:buNone/>
            </a:pPr>
            <a:r>
              <a:rPr lang="hu-HU" altLang="hu-HU" dirty="0" smtClean="0"/>
              <a:t>CH</a:t>
            </a:r>
            <a:r>
              <a:rPr lang="hu-HU" altLang="hu-HU" baseline="-25000" dirty="0" smtClean="0"/>
              <a:t>4</a:t>
            </a:r>
            <a:r>
              <a:rPr lang="hu-HU" altLang="hu-HU" dirty="0" smtClean="0"/>
              <a:t> + Cl</a:t>
            </a:r>
            <a:r>
              <a:rPr lang="hu-HU" altLang="hu-HU" baseline="-25000" dirty="0" smtClean="0"/>
              <a:t>2</a:t>
            </a:r>
            <a:r>
              <a:rPr lang="hu-HU" altLang="hu-HU" dirty="0" smtClean="0"/>
              <a:t> = CH</a:t>
            </a:r>
            <a:r>
              <a:rPr lang="hu-HU" altLang="hu-HU" baseline="-25000" dirty="0" smtClean="0"/>
              <a:t>3</a:t>
            </a:r>
            <a:r>
              <a:rPr lang="hu-HU" altLang="hu-HU" dirty="0" smtClean="0"/>
              <a:t>Cl (klórmetán) + </a:t>
            </a:r>
            <a:r>
              <a:rPr lang="hu-HU" altLang="hu-HU" dirty="0" err="1" smtClean="0"/>
              <a:t>HCl</a:t>
            </a:r>
            <a:endParaRPr lang="hu-HU" altLang="hu-HU" dirty="0" smtClean="0"/>
          </a:p>
          <a:p>
            <a:pPr marL="457200" lvl="1" indent="0" eaLnBrk="1" hangingPunct="1">
              <a:buNone/>
            </a:pPr>
            <a:r>
              <a:rPr lang="hu-HU" altLang="hu-HU" dirty="0" smtClean="0"/>
              <a:t>CH</a:t>
            </a:r>
            <a:r>
              <a:rPr lang="hu-HU" altLang="hu-HU" baseline="-25000" dirty="0" smtClean="0"/>
              <a:t>4</a:t>
            </a:r>
            <a:r>
              <a:rPr lang="hu-HU" altLang="hu-HU" dirty="0" smtClean="0"/>
              <a:t> + 2Cl</a:t>
            </a:r>
            <a:r>
              <a:rPr lang="hu-HU" altLang="hu-HU" baseline="-25000" dirty="0" smtClean="0"/>
              <a:t>2</a:t>
            </a:r>
            <a:r>
              <a:rPr lang="hu-HU" altLang="hu-HU" dirty="0" smtClean="0"/>
              <a:t> = CH</a:t>
            </a:r>
            <a:r>
              <a:rPr lang="hu-HU" altLang="hu-HU" baseline="-25000" dirty="0" smtClean="0"/>
              <a:t>2</a:t>
            </a:r>
            <a:r>
              <a:rPr lang="hu-HU" altLang="hu-HU" dirty="0" smtClean="0"/>
              <a:t>Cl</a:t>
            </a:r>
            <a:r>
              <a:rPr lang="hu-HU" altLang="hu-HU" baseline="-25000" dirty="0" smtClean="0"/>
              <a:t>2</a:t>
            </a:r>
            <a:r>
              <a:rPr lang="hu-HU" altLang="hu-HU" dirty="0" smtClean="0"/>
              <a:t> (</a:t>
            </a:r>
            <a:r>
              <a:rPr lang="hu-HU" altLang="hu-HU" dirty="0" err="1" smtClean="0"/>
              <a:t>diklórmetán</a:t>
            </a:r>
            <a:r>
              <a:rPr lang="hu-HU" altLang="hu-HU" dirty="0" smtClean="0"/>
              <a:t>) + 2HCl</a:t>
            </a:r>
          </a:p>
          <a:p>
            <a:pPr marL="457200" lvl="1" indent="0" eaLnBrk="1" hangingPunct="1">
              <a:buNone/>
            </a:pPr>
            <a:r>
              <a:rPr lang="hu-HU" altLang="hu-HU" dirty="0" smtClean="0"/>
              <a:t>CH</a:t>
            </a:r>
            <a:r>
              <a:rPr lang="hu-HU" altLang="hu-HU" baseline="-25000" dirty="0" smtClean="0"/>
              <a:t>4</a:t>
            </a:r>
            <a:r>
              <a:rPr lang="hu-HU" altLang="hu-HU" dirty="0" smtClean="0"/>
              <a:t> + 3Cl</a:t>
            </a:r>
            <a:r>
              <a:rPr lang="hu-HU" altLang="hu-HU" baseline="-25000" dirty="0" smtClean="0"/>
              <a:t>2</a:t>
            </a:r>
            <a:r>
              <a:rPr lang="hu-HU" altLang="hu-HU" dirty="0" smtClean="0"/>
              <a:t> = CHCl</a:t>
            </a:r>
            <a:r>
              <a:rPr lang="hu-HU" altLang="hu-HU" baseline="-25000" dirty="0" smtClean="0"/>
              <a:t>3</a:t>
            </a:r>
            <a:r>
              <a:rPr lang="hu-HU" altLang="hu-HU" dirty="0" smtClean="0"/>
              <a:t> (kloroform) + 3 </a:t>
            </a:r>
            <a:r>
              <a:rPr lang="hu-HU" altLang="hu-HU" dirty="0" err="1" smtClean="0"/>
              <a:t>HCl</a:t>
            </a:r>
            <a:endParaRPr lang="hu-HU" altLang="hu-HU" dirty="0" smtClean="0"/>
          </a:p>
          <a:p>
            <a:pPr marL="457200" lvl="1" indent="0" eaLnBrk="1" hangingPunct="1">
              <a:buNone/>
            </a:pPr>
            <a:r>
              <a:rPr lang="hu-HU" altLang="hu-HU" dirty="0" smtClean="0"/>
              <a:t>CH</a:t>
            </a:r>
            <a:r>
              <a:rPr lang="hu-HU" altLang="hu-HU" baseline="-25000" dirty="0" smtClean="0"/>
              <a:t>4</a:t>
            </a:r>
            <a:r>
              <a:rPr lang="hu-HU" altLang="hu-HU" dirty="0" smtClean="0"/>
              <a:t> + 4Cl</a:t>
            </a:r>
            <a:r>
              <a:rPr lang="hu-HU" altLang="hu-HU" baseline="-25000" dirty="0" smtClean="0"/>
              <a:t>2</a:t>
            </a:r>
            <a:r>
              <a:rPr lang="hu-HU" altLang="hu-HU" dirty="0" smtClean="0"/>
              <a:t> = CCl</a:t>
            </a:r>
            <a:r>
              <a:rPr lang="hu-HU" altLang="hu-HU" baseline="-25000" dirty="0" smtClean="0"/>
              <a:t>4</a:t>
            </a:r>
            <a:r>
              <a:rPr lang="hu-HU" altLang="hu-HU" dirty="0" smtClean="0"/>
              <a:t> (</a:t>
            </a:r>
            <a:r>
              <a:rPr lang="hu-HU" altLang="hu-HU" dirty="0" err="1" smtClean="0"/>
              <a:t>szén-tetraklorid</a:t>
            </a:r>
            <a:r>
              <a:rPr lang="hu-HU" altLang="hu-HU" dirty="0" smtClean="0"/>
              <a:t>) + 4 </a:t>
            </a:r>
            <a:r>
              <a:rPr lang="hu-HU" altLang="hu-HU" dirty="0" err="1" smtClean="0"/>
              <a:t>HCl</a:t>
            </a:r>
            <a:endParaRPr lang="hu-HU" altLang="hu-HU" dirty="0" smtClean="0"/>
          </a:p>
          <a:p>
            <a:pPr eaLnBrk="1" hangingPunct="1">
              <a:buFont typeface="Wingdings" pitchFamily="2" charset="2"/>
              <a:buNone/>
            </a:pPr>
            <a:endParaRPr lang="hu-HU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78847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611560" y="1196752"/>
            <a:ext cx="7618040" cy="4929411"/>
          </a:xfrm>
        </p:spPr>
        <p:txBody>
          <a:bodyPr/>
          <a:lstStyle/>
          <a:p>
            <a:pPr marL="0" indent="0">
              <a:buNone/>
            </a:pPr>
            <a:r>
              <a:rPr lang="hu-HU" i="1" dirty="0" smtClean="0"/>
              <a:t>Szubsztitúciónak</a:t>
            </a:r>
            <a:r>
              <a:rPr lang="hu-HU" dirty="0" smtClean="0"/>
              <a:t> nevezzük az olyan kémiai átalakulást, amelynek során egy molekula egy atomja vagy atomcsoportja egy másik atomra vagy atomcsoportra cserélődik ki melléktermék kilépése közben. </a:t>
            </a:r>
            <a:br>
              <a:rPr lang="hu-HU" dirty="0" smtClean="0"/>
            </a:br>
            <a:r>
              <a:rPr lang="hu-HU" dirty="0" smtClean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40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70013" y="549275"/>
            <a:ext cx="7313612" cy="5392738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altLang="hu-HU" sz="2800" dirty="0" smtClean="0"/>
              <a:t>Előfordulás, előállítás</a:t>
            </a:r>
            <a:r>
              <a:rPr lang="hu-HU" altLang="hu-HU" sz="2800" b="1" dirty="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altLang="hu-HU" sz="2800" b="1" dirty="0" smtClean="0"/>
          </a:p>
          <a:p>
            <a:pPr eaLnBrk="1" hangingPunct="1">
              <a:lnSpc>
                <a:spcPct val="110000"/>
              </a:lnSpc>
            </a:pPr>
            <a:r>
              <a:rPr lang="hu-HU" altLang="hu-HU" sz="2800" dirty="0" smtClean="0"/>
              <a:t>A metán a földgáz fő alkotórésze, előfordul még kisebb mennyiségben a kőolajban is. </a:t>
            </a:r>
          </a:p>
          <a:p>
            <a:pPr eaLnBrk="1" hangingPunct="1">
              <a:lnSpc>
                <a:spcPct val="110000"/>
              </a:lnSpc>
            </a:pPr>
            <a:r>
              <a:rPr lang="hu-HU" altLang="hu-HU" sz="2800" dirty="0" smtClean="0"/>
              <a:t>Keletkezhet állati és növényi részek rothadásakor. Biogáz.</a:t>
            </a:r>
          </a:p>
          <a:p>
            <a:pPr eaLnBrk="1" hangingPunct="1">
              <a:lnSpc>
                <a:spcPct val="110000"/>
              </a:lnSpc>
            </a:pPr>
            <a:r>
              <a:rPr lang="hu-HU" altLang="hu-HU" sz="2800" dirty="0" smtClean="0"/>
              <a:t>A metánt előállító baktériumok tevékenységének eredményeképpen fejlődő mocsárgáz is jelentős metántartalmú gázelegy. </a:t>
            </a:r>
          </a:p>
          <a:p>
            <a:pPr eaLnBrk="1" hangingPunct="1">
              <a:lnSpc>
                <a:spcPct val="110000"/>
              </a:lnSpc>
            </a:pPr>
            <a:r>
              <a:rPr lang="hu-HU" altLang="hu-HU" sz="2800" dirty="0" smtClean="0"/>
              <a:t>Gyakran öngyulladó foszfor-hidrogén is van benne, így a keletkező metán is meggyullad: ez a lidércfény. </a:t>
            </a:r>
          </a:p>
          <a:p>
            <a:pPr eaLnBrk="1" hangingPunct="1">
              <a:lnSpc>
                <a:spcPct val="110000"/>
              </a:lnSpc>
            </a:pPr>
            <a:r>
              <a:rPr lang="hu-HU" altLang="hu-HU" sz="2800" dirty="0" smtClean="0"/>
              <a:t>Előfordul még a szénbányákban, a metán okozza a sújtólégrobbanást. Általában földgázból állítják elő.</a:t>
            </a:r>
          </a:p>
        </p:txBody>
      </p:sp>
    </p:spTree>
    <p:extLst>
      <p:ext uri="{BB962C8B-B14F-4D97-AF65-F5344CB8AC3E}">
        <p14:creationId xmlns:p14="http://schemas.microsoft.com/office/powerpoint/2010/main" val="282063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70013" y="692150"/>
            <a:ext cx="7313612" cy="52498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dirty="0" smtClean="0"/>
              <a:t>Felhasználása:</a:t>
            </a:r>
          </a:p>
          <a:p>
            <a:pPr eaLnBrk="1" hangingPunct="1"/>
            <a:r>
              <a:rPr lang="hu-HU" altLang="hu-HU" dirty="0" smtClean="0"/>
              <a:t>Égése erősen exoterm reakció, így fűtésre használják</a:t>
            </a:r>
            <a:r>
              <a:rPr lang="hu-HU" altLang="hu-HU" dirty="0" smtClean="0"/>
              <a:t>. ( városi gáz) </a:t>
            </a:r>
            <a:endParaRPr lang="hu-HU" altLang="hu-HU" dirty="0" smtClean="0"/>
          </a:p>
          <a:p>
            <a:pPr eaLnBrk="1" hangingPunct="1"/>
            <a:r>
              <a:rPr lang="hu-HU" altLang="hu-HU" dirty="0" smtClean="0"/>
              <a:t>Vízgőzzel való reakciójakor keletkezik a szintézisgáz (CO és H</a:t>
            </a:r>
            <a:r>
              <a:rPr lang="hu-HU" altLang="hu-HU" baseline="-25000" dirty="0" smtClean="0"/>
              <a:t>2</a:t>
            </a:r>
            <a:r>
              <a:rPr lang="hu-HU" altLang="hu-HU" dirty="0" smtClean="0"/>
              <a:t> bármilyen arányú elegye), melyből sok fontos szerves vegyületet pl.: metil-alkoholt vagy </a:t>
            </a:r>
            <a:r>
              <a:rPr lang="hu-HU" altLang="hu-HU" dirty="0" err="1" smtClean="0"/>
              <a:t>metanalt</a:t>
            </a:r>
            <a:r>
              <a:rPr lang="hu-HU" altLang="hu-HU" dirty="0" smtClean="0"/>
              <a:t> állíthatnak elő. </a:t>
            </a:r>
            <a:endParaRPr lang="hu-HU" altLang="hu-HU" dirty="0" smtClean="0"/>
          </a:p>
          <a:p>
            <a:pPr marL="0" indent="0" eaLnBrk="1" hangingPunct="1">
              <a:buNone/>
            </a:pPr>
            <a:r>
              <a:rPr lang="hu-HU" altLang="hu-HU" dirty="0"/>
              <a:t> </a:t>
            </a:r>
            <a:r>
              <a:rPr lang="hu-HU" altLang="hu-HU" dirty="0" smtClean="0"/>
              <a:t>  </a:t>
            </a:r>
            <a:r>
              <a:rPr lang="hu-HU" altLang="hu-HU" dirty="0" smtClean="0"/>
              <a:t>Tehát </a:t>
            </a:r>
            <a:r>
              <a:rPr lang="hu-HU" altLang="hu-HU" dirty="0" smtClean="0"/>
              <a:t>fontos vegyipari alapanyag. </a:t>
            </a:r>
          </a:p>
        </p:txBody>
      </p:sp>
    </p:spTree>
    <p:extLst>
      <p:ext uri="{BB962C8B-B14F-4D97-AF65-F5344CB8AC3E}">
        <p14:creationId xmlns:p14="http://schemas.microsoft.com/office/powerpoint/2010/main" val="118192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39552" y="116632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A kutatók arra hívják fel a figyelmet, hogy a jég olvadásakor több más anyag mellett metángáz szabadul fel a sarki jégtakaróból. </a:t>
            </a:r>
            <a:endParaRPr lang="hu-HU" sz="2800" dirty="0" smtClean="0"/>
          </a:p>
          <a:p>
            <a:r>
              <a:rPr lang="hu-HU" sz="2800" dirty="0" smtClean="0"/>
              <a:t>A </a:t>
            </a:r>
            <a:r>
              <a:rPr lang="hu-HU" sz="2800" dirty="0" smtClean="0"/>
              <a:t>metán légkörbe kerülése azért fontos, mert a metán a szén-dioxidnál sokkal (hússzor) erősebb </a:t>
            </a:r>
            <a:r>
              <a:rPr lang="hu-HU" sz="2800" dirty="0" smtClean="0"/>
              <a:t>üvegház gáz!!!!</a:t>
            </a:r>
            <a:endParaRPr lang="hu-H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7" t="41467" r="37865" b="17659"/>
          <a:stretch/>
        </p:blipFill>
        <p:spPr bwMode="auto">
          <a:xfrm>
            <a:off x="755576" y="3645024"/>
            <a:ext cx="6139543" cy="298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62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hu-HU" sz="2800" dirty="0" smtClean="0"/>
              <a:t>A fagyott metán gyönyörű de veszélyes is. A felmelegedéssel egyre több jut a légkörbe.</a:t>
            </a:r>
            <a:endParaRPr lang="hu-HU" dirty="0"/>
          </a:p>
        </p:txBody>
      </p:sp>
      <p:pic>
        <p:nvPicPr>
          <p:cNvPr id="3074" name="Picture 2" descr="A fagyott metán gyönyörű, de veszélyes - a Föld melegedésével egyre több kerül a légkör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9946" r="498" b="38755"/>
          <a:stretch/>
        </p:blipFill>
        <p:spPr bwMode="auto">
          <a:xfrm>
            <a:off x="2089148" y="2348880"/>
            <a:ext cx="4763193" cy="296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4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446</Words>
  <Application>Microsoft Office PowerPoint</Application>
  <PresentationFormat>Diavetítés a képernyőre (4:3 oldalarány)</PresentationFormat>
  <Paragraphs>50</Paragraphs>
  <Slides>12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Alkánok Metán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fagyott metán gyönyörű de veszélyes is. A felmelegedéssel egyre több jut a légkörbe.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Alkánok Metán</dc:title>
  <dc:creator>Kémia</dc:creator>
  <cp:lastModifiedBy>Judit</cp:lastModifiedBy>
  <cp:revision>9</cp:revision>
  <dcterms:created xsi:type="dcterms:W3CDTF">2019-10-15T09:17:45Z</dcterms:created>
  <dcterms:modified xsi:type="dcterms:W3CDTF">2019-10-20T20:26:58Z</dcterms:modified>
</cp:coreProperties>
</file>